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923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A141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16653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502920" y="0"/>
            <a:ext cx="11686032" cy="64008"/>
          </a:xfrm>
          <a:prstGeom prst="rect">
            <a:avLst/>
          </a:prstGeom>
          <a:solidFill>
            <a:srgbClr val="22C5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1188720"/>
            <a:ext cx="1005840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400" b="1" i="0">
                <a:solidFill>
                  <a:srgbClr val="22C55E"/>
                </a:solidFill>
              </a:rPr>
              <a:t>School CO₂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233172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0" i="0">
                <a:solidFill>
                  <a:srgbClr val="FFFFFF"/>
                </a:solidFill>
              </a:rPr>
              <a:t>학교 탄소중립 에너지 최적화 플랫폼</a:t>
            </a:r>
          </a:p>
        </p:txBody>
      </p:sp>
      <p:sp>
        <p:nvSpPr>
          <p:cNvPr id="7" name="Rectangle 6"/>
          <p:cNvSpPr/>
          <p:nvPr/>
        </p:nvSpPr>
        <p:spPr>
          <a:xfrm>
            <a:off x="914400" y="3063240"/>
            <a:ext cx="5486400" cy="36576"/>
          </a:xfrm>
          <a:prstGeom prst="rect">
            <a:avLst/>
          </a:prstGeom>
          <a:solidFill>
            <a:srgbClr val="22C5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914400" y="3246120"/>
            <a:ext cx="7315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0" i="0">
                <a:solidFill>
                  <a:srgbClr val="86EFAC"/>
                </a:solidFill>
              </a:rPr>
              <a:t>포천교육지원청 제안서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3886200"/>
            <a:ext cx="82296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94A3B8"/>
                </a:solidFill>
              </a:rPr>
              <a:t>낭비 제거 → 절감 자금화 → 에너지 전환
3단계 순환으로 학교 NDC 2030을 달성합니다</a:t>
            </a:r>
          </a:p>
        </p:txBody>
      </p:sp>
      <p:sp>
        <p:nvSpPr>
          <p:cNvPr id="10" name="Rectangle 9"/>
          <p:cNvSpPr/>
          <p:nvPr/>
        </p:nvSpPr>
        <p:spPr>
          <a:xfrm>
            <a:off x="502920" y="6035040"/>
            <a:ext cx="11686032" cy="822960"/>
          </a:xfrm>
          <a:prstGeom prst="rect">
            <a:avLst/>
          </a:prstGeom>
          <a:solidFill>
            <a:srgbClr val="0D3B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914400" y="6080760"/>
            <a:ext cx="9144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6EE7B7"/>
                </a:solidFill>
              </a:rPr>
              <a:t>주식회사 에이오지히팅시스템  |  대표 이희곤  |  2026년 6월</a:t>
            </a:r>
          </a:p>
        </p:txBody>
      </p:sp>
      <p:sp>
        <p:nvSpPr>
          <p:cNvPr id="12" name="Rectangle 11"/>
          <p:cNvSpPr/>
          <p:nvPr/>
        </p:nvSpPr>
        <p:spPr>
          <a:xfrm>
            <a:off x="9144000" y="914400"/>
            <a:ext cx="2743200" cy="4572000"/>
          </a:xfrm>
          <a:prstGeom prst="rect">
            <a:avLst/>
          </a:prstGeom>
          <a:solidFill>
            <a:srgbClr val="0D3B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9875520" y="1828800"/>
            <a:ext cx="1828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200" b="0" i="0">
                <a:solidFill>
                  <a:srgbClr val="FFFFFF"/>
                </a:solidFill>
              </a:rPr>
              <a:t>🌿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DF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005840"/>
          </a:xfrm>
          <a:prstGeom prst="rect">
            <a:avLst/>
          </a:prstGeom>
          <a:solidFill>
            <a:srgbClr val="1A29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182880"/>
            <a:ext cx="1097280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22C55E"/>
                </a:solidFill>
              </a:rPr>
              <a:t>01  학교 탄소중립 현황과 과제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65760" y="658368"/>
            <a:ext cx="10972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94A3B8"/>
                </a:solidFill>
              </a:rPr>
              <a:t>전국 초·중·고 11,000여 개교가 NDC 감축 의무 대상이지만 실행 방법을 모릅니다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1188720"/>
            <a:ext cx="3566160" cy="3200400"/>
          </a:xfrm>
          <a:prstGeom prst="rect">
            <a:avLst/>
          </a:prstGeom>
          <a:solidFill>
            <a:srgbClr val="1A29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457200" y="1188720"/>
            <a:ext cx="3566160" cy="54864"/>
          </a:xfrm>
          <a:prstGeom prst="rect">
            <a:avLst/>
          </a:prstGeom>
          <a:solidFill>
            <a:srgbClr val="22C5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828800" y="1371600"/>
            <a:ext cx="9144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600" b="0" i="0">
                <a:solidFill>
                  <a:srgbClr val="FFFFFF"/>
                </a:solidFill>
              </a:rPr>
              <a:t>📊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94360" y="2148840"/>
            <a:ext cx="329184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700" b="1" i="0">
                <a:solidFill>
                  <a:srgbClr val="FFFFFF"/>
                </a:solidFill>
              </a:rPr>
              <a:t>에너지 데이터
관리 부재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4360" y="2834640"/>
            <a:ext cx="329184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 i="0">
                <a:solidFill>
                  <a:srgbClr val="94A3B8"/>
                </a:solidFill>
              </a:rPr>
              <a:t>월별 전기·가스 사용량을
체계적으로 분석하는
학교가 5% 미만</a:t>
            </a:r>
          </a:p>
        </p:txBody>
      </p:sp>
      <p:sp>
        <p:nvSpPr>
          <p:cNvPr id="10" name="Rectangle 9"/>
          <p:cNvSpPr/>
          <p:nvPr/>
        </p:nvSpPr>
        <p:spPr>
          <a:xfrm>
            <a:off x="4297680" y="1188720"/>
            <a:ext cx="3566160" cy="3200400"/>
          </a:xfrm>
          <a:prstGeom prst="rect">
            <a:avLst/>
          </a:prstGeom>
          <a:solidFill>
            <a:srgbClr val="1A29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297680" y="1188720"/>
            <a:ext cx="3566160" cy="54864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669280" y="1371600"/>
            <a:ext cx="9144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600" b="0" i="0">
                <a:solidFill>
                  <a:srgbClr val="FFFFFF"/>
                </a:solidFill>
              </a:rPr>
              <a:t>🎯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434840" y="2148840"/>
            <a:ext cx="329184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700" b="1" i="0">
                <a:solidFill>
                  <a:srgbClr val="FFFFFF"/>
                </a:solidFill>
              </a:rPr>
              <a:t>NDC 목표
수립 미흡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434840" y="2834640"/>
            <a:ext cx="329184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 i="0">
                <a:solidFill>
                  <a:srgbClr val="94A3B8"/>
                </a:solidFill>
              </a:rPr>
              <a:t>2030 감축목표(32.8%)를
학교별로 수립한
교육청이 거의 없음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138160" y="1188720"/>
            <a:ext cx="3566160" cy="3200400"/>
          </a:xfrm>
          <a:prstGeom prst="rect">
            <a:avLst/>
          </a:prstGeom>
          <a:solidFill>
            <a:srgbClr val="1A29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8138160" y="1188720"/>
            <a:ext cx="3566160" cy="54864"/>
          </a:xfrm>
          <a:prstGeom prst="rect">
            <a:avLst/>
          </a:prstGeom>
          <a:solidFill>
            <a:srgbClr val="F971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9509760" y="1371600"/>
            <a:ext cx="9144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600" b="0" i="0">
                <a:solidFill>
                  <a:srgbClr val="FFFFFF"/>
                </a:solidFill>
              </a:rPr>
              <a:t>💰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275320" y="2148840"/>
            <a:ext cx="329184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700" b="1" i="0">
                <a:solidFill>
                  <a:srgbClr val="FFFFFF"/>
                </a:solidFill>
              </a:rPr>
              <a:t>절감 예산
확보 어려움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275320" y="2834640"/>
            <a:ext cx="329184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 i="0">
                <a:solidFill>
                  <a:srgbClr val="94A3B8"/>
                </a:solidFill>
              </a:rPr>
              <a:t>에너지 절감으로 발생한
비용을 재투자하는
시스템 부재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57200" y="4572000"/>
            <a:ext cx="11274552" cy="1280160"/>
          </a:xfrm>
          <a:prstGeom prst="rect">
            <a:avLst/>
          </a:prstGeom>
          <a:solidFill>
            <a:srgbClr val="0D3B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457200" y="4572000"/>
            <a:ext cx="54864" cy="1280160"/>
          </a:xfrm>
          <a:prstGeom prst="rect">
            <a:avLst/>
          </a:prstGeom>
          <a:solidFill>
            <a:srgbClr val="22C5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685800" y="4663440"/>
            <a:ext cx="10515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1" i="0">
                <a:solidFill>
                  <a:srgbClr val="22C55E"/>
                </a:solidFill>
              </a:rPr>
              <a:t>전국 학교 에너지비용 연간 약 1조 2천억원 — 10% 절감 시 1,200억원 환원 가능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85800" y="5166360"/>
            <a:ext cx="10515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86EFAC"/>
                </a:solidFill>
              </a:rPr>
              <a:t>포천교육지원청 관내 학교들도 체계적 에너지 관리로 탄소중립 선도 교육청이 될 수 있습니다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923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005840"/>
          </a:xfrm>
          <a:prstGeom prst="rect">
            <a:avLst/>
          </a:prstGeom>
          <a:solidFill>
            <a:srgbClr val="0D3B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182880"/>
            <a:ext cx="1097280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22C55E"/>
                </a:solidFill>
              </a:rPr>
              <a:t>02  School CO₂ 플랫폼 소개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65760" y="658368"/>
            <a:ext cx="10972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94A3B8"/>
                </a:solidFill>
              </a:rPr>
              <a:t>학교 에너지 데이터를 입력하면 자동으로 NDC 로드맵·절감 시뮬·태양광 타당성까지 분석</a:t>
            </a:r>
          </a:p>
        </p:txBody>
      </p:sp>
      <p:sp>
        <p:nvSpPr>
          <p:cNvPr id="5" name="Rectangle 4"/>
          <p:cNvSpPr/>
          <p:nvPr/>
        </p:nvSpPr>
        <p:spPr>
          <a:xfrm>
            <a:off x="365760" y="1143000"/>
            <a:ext cx="3611880" cy="3657600"/>
          </a:xfrm>
          <a:prstGeom prst="rect">
            <a:avLst/>
          </a:prstGeom>
          <a:solidFill>
            <a:srgbClr val="141F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365760" y="1143000"/>
            <a:ext cx="3611880" cy="64008"/>
          </a:xfrm>
          <a:prstGeom prst="rect">
            <a:avLst/>
          </a:prstGeom>
          <a:solidFill>
            <a:srgbClr val="22C5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645919" y="1325880"/>
            <a:ext cx="109728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800" b="0" i="0">
                <a:solidFill>
                  <a:srgbClr val="FFFFFF"/>
                </a:solidFill>
              </a:rPr>
              <a:t>⚡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148840"/>
            <a:ext cx="3429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1" i="0">
                <a:solidFill>
                  <a:srgbClr val="22C55E"/>
                </a:solidFill>
              </a:rPr>
              <a:t>NEGAWATT
에너지 전환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2926080"/>
            <a:ext cx="3429000" cy="1554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 i="0">
                <a:solidFill>
                  <a:srgbClr val="94A3B8"/>
                </a:solidFill>
              </a:rPr>
              <a:t>낭비 전력 제거
태양광·고효율 설비
에너지 자립 실현</a:t>
            </a:r>
          </a:p>
        </p:txBody>
      </p:sp>
      <p:sp>
        <p:nvSpPr>
          <p:cNvPr id="10" name="Rectangle 9"/>
          <p:cNvSpPr/>
          <p:nvPr/>
        </p:nvSpPr>
        <p:spPr>
          <a:xfrm>
            <a:off x="4251960" y="1143000"/>
            <a:ext cx="3611880" cy="3657600"/>
          </a:xfrm>
          <a:prstGeom prst="rect">
            <a:avLst/>
          </a:prstGeom>
          <a:solidFill>
            <a:srgbClr val="141F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251960" y="1143000"/>
            <a:ext cx="3611880" cy="64008"/>
          </a:xfrm>
          <a:prstGeom prst="rect">
            <a:avLst/>
          </a:prstGeom>
          <a:solidFill>
            <a:srgbClr val="FBBF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532120" y="1325880"/>
            <a:ext cx="109728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800" b="0" i="0">
                <a:solidFill>
                  <a:srgbClr val="FFFFFF"/>
                </a:solidFill>
              </a:rPr>
              <a:t>💰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343400" y="2148840"/>
            <a:ext cx="3429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1" i="0">
                <a:solidFill>
                  <a:srgbClr val="FBBF24"/>
                </a:solidFill>
              </a:rPr>
              <a:t>NEGA-MONEY
절감 자금화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343400" y="2926080"/>
            <a:ext cx="3429000" cy="1554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 i="0">
                <a:solidFill>
                  <a:srgbClr val="94A3B8"/>
                </a:solidFill>
              </a:rPr>
              <a:t>전기요금 절감액을
NDC 개선 자금으로
장학금 재원 확보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138160" y="1143000"/>
            <a:ext cx="3611880" cy="3657600"/>
          </a:xfrm>
          <a:prstGeom prst="rect">
            <a:avLst/>
          </a:prstGeom>
          <a:solidFill>
            <a:srgbClr val="141F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8138160" y="1143000"/>
            <a:ext cx="3611880" cy="64008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9418320" y="1325880"/>
            <a:ext cx="109728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800" b="0" i="0">
                <a:solidFill>
                  <a:srgbClr val="FFFFFF"/>
                </a:solidFill>
              </a:rPr>
              <a:t>🎓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229600" y="2148840"/>
            <a:ext cx="3429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1" i="0">
                <a:solidFill>
                  <a:srgbClr val="3B82F6"/>
                </a:solidFill>
              </a:rPr>
              <a:t>NEGA-SCHOLARSHIP
장학금 연계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229600" y="2926080"/>
            <a:ext cx="3429000" cy="1554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 i="0">
                <a:solidFill>
                  <a:srgbClr val="94A3B8"/>
                </a:solidFill>
              </a:rPr>
              <a:t>에너지 절감 성과를
학생 장학금으로 환원
사회환원 순환 구조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840480" y="2651760"/>
            <a:ext cx="457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1" i="0">
                <a:solidFill>
                  <a:srgbClr val="22C55E"/>
                </a:solidFill>
              </a:rPr>
              <a:t>→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726679" y="2651760"/>
            <a:ext cx="457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1" i="0">
                <a:solidFill>
                  <a:srgbClr val="FBBF24"/>
                </a:solidFill>
              </a:rPr>
              <a:t>→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65760" y="5074920"/>
            <a:ext cx="11457432" cy="777240"/>
          </a:xfrm>
          <a:prstGeom prst="rect">
            <a:avLst/>
          </a:prstGeom>
          <a:solidFill>
            <a:srgbClr val="0D3B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40080" y="5212080"/>
            <a:ext cx="109728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22C55E"/>
                </a:solidFill>
              </a:rPr>
              <a:t>🌐  school-co2.pages.dev  |  에너지 입력 → 자동 분석 → NDC 로드맵 → 보고서 출력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DF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005840"/>
          </a:xfrm>
          <a:prstGeom prst="rect">
            <a:avLst/>
          </a:prstGeom>
          <a:solidFill>
            <a:srgbClr val="1A29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182880"/>
            <a:ext cx="1097280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22C55E"/>
                </a:solidFill>
              </a:rPr>
              <a:t>03  실제 적용 사례 — OO중학교 분析 결과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65760" y="658368"/>
            <a:ext cx="10972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94A3B8"/>
                </a:solidFill>
              </a:rPr>
              <a:t>서울 소재 중학교 실데이터(한전 청구서 기반) 분析 — 포천 관내 학교 동일 방식 적용 가능</a:t>
            </a:r>
          </a:p>
        </p:txBody>
      </p:sp>
      <p:sp>
        <p:nvSpPr>
          <p:cNvPr id="5" name="Rectangle 4"/>
          <p:cNvSpPr/>
          <p:nvPr/>
        </p:nvSpPr>
        <p:spPr>
          <a:xfrm>
            <a:off x="365760" y="1143000"/>
            <a:ext cx="2743200" cy="1280160"/>
          </a:xfrm>
          <a:prstGeom prst="rect">
            <a:avLst/>
          </a:prstGeom>
          <a:solidFill>
            <a:srgbClr val="1A29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365760" y="1143000"/>
            <a:ext cx="2743200" cy="54864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280160"/>
            <a:ext cx="256032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900" b="1" i="0">
                <a:solidFill>
                  <a:srgbClr val="3B82F6"/>
                </a:solidFill>
              </a:rPr>
              <a:t>345,882 kWh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1874519"/>
            <a:ext cx="256032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94A3B8"/>
                </a:solidFill>
              </a:rPr>
              <a:t>2025년 전기 사용량</a:t>
            </a:r>
          </a:p>
        </p:txBody>
      </p:sp>
      <p:sp>
        <p:nvSpPr>
          <p:cNvPr id="9" name="Rectangle 8"/>
          <p:cNvSpPr/>
          <p:nvPr/>
        </p:nvSpPr>
        <p:spPr>
          <a:xfrm>
            <a:off x="3291840" y="1143000"/>
            <a:ext cx="2743200" cy="1280160"/>
          </a:xfrm>
          <a:prstGeom prst="rect">
            <a:avLst/>
          </a:prstGeom>
          <a:solidFill>
            <a:srgbClr val="1A29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3291840" y="1143000"/>
            <a:ext cx="2743200" cy="54864"/>
          </a:xfrm>
          <a:prstGeom prst="rect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383280" y="1280160"/>
            <a:ext cx="256032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900" b="1" i="0">
                <a:solidFill>
                  <a:srgbClr val="EF4444"/>
                </a:solidFill>
              </a:rPr>
              <a:t>188.73 tCO₂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383280" y="1874519"/>
            <a:ext cx="256032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94A3B8"/>
                </a:solidFill>
              </a:rPr>
              <a:t>온실가스 배출(2025)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217920" y="1143000"/>
            <a:ext cx="2743200" cy="1280160"/>
          </a:xfrm>
          <a:prstGeom prst="rect">
            <a:avLst/>
          </a:prstGeom>
          <a:solidFill>
            <a:srgbClr val="1A29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6217920" y="1143000"/>
            <a:ext cx="2743200" cy="54864"/>
          </a:xfrm>
          <a:prstGeom prst="rect">
            <a:avLst/>
          </a:prstGeom>
          <a:solidFill>
            <a:srgbClr val="FBBF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309360" y="1280160"/>
            <a:ext cx="256032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900" b="1" i="0">
                <a:solidFill>
                  <a:srgbClr val="FBBF24"/>
                </a:solidFill>
              </a:rPr>
              <a:t>186.1 kWh/㎡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309360" y="1874519"/>
            <a:ext cx="256032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94A3B8"/>
                </a:solidFill>
              </a:rPr>
              <a:t>BEPI (3등급)</a:t>
            </a:r>
          </a:p>
        </p:txBody>
      </p:sp>
      <p:sp>
        <p:nvSpPr>
          <p:cNvPr id="17" name="Rectangle 16"/>
          <p:cNvSpPr/>
          <p:nvPr/>
        </p:nvSpPr>
        <p:spPr>
          <a:xfrm>
            <a:off x="9144000" y="1143000"/>
            <a:ext cx="2743200" cy="1280160"/>
          </a:xfrm>
          <a:prstGeom prst="rect">
            <a:avLst/>
          </a:prstGeom>
          <a:solidFill>
            <a:srgbClr val="1A29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9144000" y="1143000"/>
            <a:ext cx="2743200" cy="54864"/>
          </a:xfrm>
          <a:prstGeom prst="rect">
            <a:avLst/>
          </a:prstGeom>
          <a:solidFill>
            <a:srgbClr val="F971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235440" y="1280160"/>
            <a:ext cx="256032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900" b="1" i="0">
                <a:solidFill>
                  <a:srgbClr val="F97116"/>
                </a:solidFill>
              </a:rPr>
              <a:t>약 8,517만원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235440" y="1874519"/>
            <a:ext cx="256032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94A3B8"/>
                </a:solidFill>
              </a:rPr>
              <a:t>연간 에너지 비용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65760" y="2606040"/>
            <a:ext cx="5577840" cy="3291840"/>
          </a:xfrm>
          <a:prstGeom prst="rect">
            <a:avLst/>
          </a:prstGeom>
          <a:solidFill>
            <a:srgbClr val="1A29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365760" y="2606040"/>
            <a:ext cx="54864" cy="3291840"/>
          </a:xfrm>
          <a:prstGeom prst="rect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594360" y="2697480"/>
            <a:ext cx="5029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87171"/>
                </a:solidFill>
              </a:rPr>
              <a:t>🔴 낭비 진단 결과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94360" y="3200400"/>
            <a:ext cx="51206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94A3B8"/>
                </a:solidFill>
              </a:rPr>
              <a:t>① 방학 기저부하 낭비: 39,794 kWh / 약 715만원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94360" y="3675887"/>
            <a:ext cx="51206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94A3B8"/>
                </a:solidFill>
              </a:rPr>
              <a:t>② 전국 평균 대비 초과: 70,786 kWh / 약 1,272만원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94360" y="4151376"/>
            <a:ext cx="51206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94A3B8"/>
                </a:solidFill>
              </a:rPr>
              <a:t>③ 최적 대비 과소비: 98,389 kWh / 약 1,013만원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94360" y="4626864"/>
            <a:ext cx="51206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94A3B8"/>
                </a:solidFill>
              </a:rPr>
              <a:t/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94360" y="5102352"/>
            <a:ext cx="51206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22C55E"/>
                </a:solidFill>
              </a:rPr>
              <a:t>▶ 추정 연간 낭비 합계: 약 3,000만원</a:t>
            </a:r>
          </a:p>
        </p:txBody>
      </p:sp>
      <p:sp>
        <p:nvSpPr>
          <p:cNvPr id="29" name="Rectangle 28"/>
          <p:cNvSpPr/>
          <p:nvPr/>
        </p:nvSpPr>
        <p:spPr>
          <a:xfrm>
            <a:off x="6217920" y="2606040"/>
            <a:ext cx="5577840" cy="3291840"/>
          </a:xfrm>
          <a:prstGeom prst="rect">
            <a:avLst/>
          </a:prstGeom>
          <a:solidFill>
            <a:srgbClr val="1A29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6217920" y="2606040"/>
            <a:ext cx="54864" cy="3291840"/>
          </a:xfrm>
          <a:prstGeom prst="rect">
            <a:avLst/>
          </a:prstGeom>
          <a:solidFill>
            <a:srgbClr val="22C5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6446520" y="2697480"/>
            <a:ext cx="5029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22C55E"/>
                </a:solidFill>
              </a:rPr>
              <a:t>🌿 NDC 2030 감축 로드맵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446520" y="3200400"/>
            <a:ext cx="29260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94A3B8"/>
                </a:solidFill>
              </a:rPr>
              <a:t>기준 배출량 (2018)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9418320" y="3200400"/>
            <a:ext cx="219456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</a:rPr>
              <a:t>214.12 tCO₂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446520" y="3675887"/>
            <a:ext cx="29260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94A3B8"/>
                </a:solidFill>
              </a:rPr>
              <a:t>현재 배출량 (2025)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9418320" y="3675887"/>
            <a:ext cx="219456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</a:rPr>
              <a:t>188.73 tCO₂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446520" y="4151376"/>
            <a:ext cx="29260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94A3B8"/>
                </a:solidFill>
              </a:rPr>
              <a:t>2030 목표 배출량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9418320" y="4151376"/>
            <a:ext cx="219456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22C55E"/>
                </a:solidFill>
              </a:rPr>
              <a:t>143.89 tCO₂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6446520" y="4626864"/>
            <a:ext cx="29260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94A3B8"/>
                </a:solidFill>
              </a:rPr>
              <a:t>필요 감축률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9418320" y="4626864"/>
            <a:ext cx="219456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</a:rPr>
              <a:t>32.8% (학교건물 기준)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6446520" y="5102352"/>
            <a:ext cx="29260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94A3B8"/>
                </a:solidFill>
              </a:rPr>
              <a:t>연간 절감 목표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9418320" y="5102352"/>
            <a:ext cx="219456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22C55E"/>
                </a:solidFill>
              </a:rPr>
              <a:t>LED·대기전력·태양광 단계적 적용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923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005840"/>
          </a:xfrm>
          <a:prstGeom prst="rect">
            <a:avLst/>
          </a:prstGeom>
          <a:solidFill>
            <a:srgbClr val="0D3B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182880"/>
            <a:ext cx="1097280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22C55E"/>
                </a:solidFill>
              </a:rPr>
              <a:t>04  대시보드 11개 분析 탭 — 원스톱 분析 시스템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65760" y="658368"/>
            <a:ext cx="10972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94A3B8"/>
                </a:solidFill>
              </a:rPr>
              <a:t>데이터 입력 한 번으로 전 탭 자동 계산 — 별도 소프트웨어 설치 불필요, 웹 브라우저만으로 실행</a:t>
            </a:r>
          </a:p>
        </p:txBody>
      </p:sp>
      <p:sp>
        <p:nvSpPr>
          <p:cNvPr id="5" name="Rectangle 4"/>
          <p:cNvSpPr/>
          <p:nvPr/>
        </p:nvSpPr>
        <p:spPr>
          <a:xfrm>
            <a:off x="320040" y="1143000"/>
            <a:ext cx="2743200" cy="1600200"/>
          </a:xfrm>
          <a:prstGeom prst="rect">
            <a:avLst/>
          </a:prstGeom>
          <a:solidFill>
            <a:srgbClr val="141F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320040" y="1143000"/>
            <a:ext cx="45720" cy="1600200"/>
          </a:xfrm>
          <a:prstGeom prst="rect">
            <a:avLst/>
          </a:prstGeom>
          <a:solidFill>
            <a:srgbClr val="22C5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280160"/>
            <a:ext cx="24688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</a:rPr>
              <a:t>📥 데이터 입력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1691640"/>
            <a:ext cx="246888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엑셀 업로드 또는 직접 입력
월별 전기·가스·수도</a:t>
            </a:r>
          </a:p>
        </p:txBody>
      </p:sp>
      <p:sp>
        <p:nvSpPr>
          <p:cNvPr id="9" name="Rectangle 8"/>
          <p:cNvSpPr/>
          <p:nvPr/>
        </p:nvSpPr>
        <p:spPr>
          <a:xfrm>
            <a:off x="3246120" y="1143000"/>
            <a:ext cx="2743200" cy="1600200"/>
          </a:xfrm>
          <a:prstGeom prst="rect">
            <a:avLst/>
          </a:prstGeom>
          <a:solidFill>
            <a:srgbClr val="141F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3246120" y="1143000"/>
            <a:ext cx="45720" cy="1600200"/>
          </a:xfrm>
          <a:prstGeom prst="rect">
            <a:avLst/>
          </a:prstGeom>
          <a:solidFill>
            <a:srgbClr val="22C5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383280" y="1280160"/>
            <a:ext cx="24688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</a:rPr>
              <a:t>🏫 현황 요약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383280" y="1691640"/>
            <a:ext cx="246888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BEPI·CO₂·비용 KPI
차트 자동 생성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172200" y="1143000"/>
            <a:ext cx="2743200" cy="1600200"/>
          </a:xfrm>
          <a:prstGeom prst="rect">
            <a:avLst/>
          </a:prstGeom>
          <a:solidFill>
            <a:srgbClr val="141F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6172200" y="1143000"/>
            <a:ext cx="45720" cy="1600200"/>
          </a:xfrm>
          <a:prstGeom prst="rect">
            <a:avLst/>
          </a:prstGeom>
          <a:solidFill>
            <a:srgbClr val="22C5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309360" y="1280160"/>
            <a:ext cx="24688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</a:rPr>
              <a:t>🔴 낭비 진단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309360" y="1691640"/>
            <a:ext cx="246888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3가지 기준 낭비 자동 계산
에너지 건강점수</a:t>
            </a:r>
          </a:p>
        </p:txBody>
      </p:sp>
      <p:sp>
        <p:nvSpPr>
          <p:cNvPr id="17" name="Rectangle 16"/>
          <p:cNvSpPr/>
          <p:nvPr/>
        </p:nvSpPr>
        <p:spPr>
          <a:xfrm>
            <a:off x="9098280" y="1143000"/>
            <a:ext cx="2743200" cy="1600200"/>
          </a:xfrm>
          <a:prstGeom prst="rect">
            <a:avLst/>
          </a:prstGeom>
          <a:solidFill>
            <a:srgbClr val="141F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9098280" y="1143000"/>
            <a:ext cx="45720" cy="1600200"/>
          </a:xfrm>
          <a:prstGeom prst="rect">
            <a:avLst/>
          </a:prstGeom>
          <a:solidFill>
            <a:srgbClr val="22C5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235440" y="1280160"/>
            <a:ext cx="24688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</a:rPr>
              <a:t>📊 BEOP 최적화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235440" y="1691640"/>
            <a:ext cx="246888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절감 우선순위 도출
투자 효율 분析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20040" y="2971800"/>
            <a:ext cx="2743200" cy="1600200"/>
          </a:xfrm>
          <a:prstGeom prst="rect">
            <a:avLst/>
          </a:prstGeom>
          <a:solidFill>
            <a:srgbClr val="141F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320040" y="2971800"/>
            <a:ext cx="45720" cy="16002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457200" y="3108960"/>
            <a:ext cx="24688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</a:rPr>
              <a:t>📅 월별 분析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57200" y="3520440"/>
            <a:ext cx="246888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히트맵·계절별·
3년 비교 차트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246120" y="2971800"/>
            <a:ext cx="2743200" cy="1600200"/>
          </a:xfrm>
          <a:prstGeom prst="rect">
            <a:avLst/>
          </a:prstGeom>
          <a:solidFill>
            <a:srgbClr val="141F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3246120" y="2971800"/>
            <a:ext cx="45720" cy="16002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3383280" y="3108960"/>
            <a:ext cx="24688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</a:rPr>
              <a:t>🌿 NDC·PDCA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383280" y="3520440"/>
            <a:ext cx="246888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2030 감축 로드맵
PDCA 4단계 전략</a:t>
            </a:r>
          </a:p>
        </p:txBody>
      </p:sp>
      <p:sp>
        <p:nvSpPr>
          <p:cNvPr id="29" name="Rectangle 28"/>
          <p:cNvSpPr/>
          <p:nvPr/>
        </p:nvSpPr>
        <p:spPr>
          <a:xfrm>
            <a:off x="6172200" y="2971800"/>
            <a:ext cx="2743200" cy="1600200"/>
          </a:xfrm>
          <a:prstGeom prst="rect">
            <a:avLst/>
          </a:prstGeom>
          <a:solidFill>
            <a:srgbClr val="141F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6172200" y="2971800"/>
            <a:ext cx="45720" cy="16002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6309360" y="3108960"/>
            <a:ext cx="24688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</a:rPr>
              <a:t>💡 절감 시뮬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309360" y="3520440"/>
            <a:ext cx="246888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항목별 슬라이더
실시간 절감액 계산</a:t>
            </a:r>
          </a:p>
        </p:txBody>
      </p:sp>
      <p:sp>
        <p:nvSpPr>
          <p:cNvPr id="33" name="Rectangle 32"/>
          <p:cNvSpPr/>
          <p:nvPr/>
        </p:nvSpPr>
        <p:spPr>
          <a:xfrm>
            <a:off x="9098280" y="2971800"/>
            <a:ext cx="2743200" cy="1600200"/>
          </a:xfrm>
          <a:prstGeom prst="rect">
            <a:avLst/>
          </a:prstGeom>
          <a:solidFill>
            <a:srgbClr val="141F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ectangle 33"/>
          <p:cNvSpPr/>
          <p:nvPr/>
        </p:nvSpPr>
        <p:spPr>
          <a:xfrm>
            <a:off x="9098280" y="2971800"/>
            <a:ext cx="45720" cy="16002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9235440" y="3108960"/>
            <a:ext cx="24688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</a:rPr>
              <a:t>☀️ 태양광 ROI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9235440" y="3520440"/>
            <a:ext cx="246888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설치 용량·발전량
투자회수 기간 분析</a:t>
            </a:r>
          </a:p>
        </p:txBody>
      </p:sp>
      <p:sp>
        <p:nvSpPr>
          <p:cNvPr id="37" name="Rectangle 36"/>
          <p:cNvSpPr/>
          <p:nvPr/>
        </p:nvSpPr>
        <p:spPr>
          <a:xfrm>
            <a:off x="320040" y="4800600"/>
            <a:ext cx="2743200" cy="1600200"/>
          </a:xfrm>
          <a:prstGeom prst="rect">
            <a:avLst/>
          </a:prstGeom>
          <a:solidFill>
            <a:srgbClr val="141F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Rectangle 37"/>
          <p:cNvSpPr/>
          <p:nvPr/>
        </p:nvSpPr>
        <p:spPr>
          <a:xfrm>
            <a:off x="320040" y="4800600"/>
            <a:ext cx="45720" cy="1600200"/>
          </a:xfrm>
          <a:prstGeom prst="rect">
            <a:avLst/>
          </a:prstGeom>
          <a:solidFill>
            <a:srgbClr val="FBBF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457200" y="4937760"/>
            <a:ext cx="24688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</a:rPr>
              <a:t>🤝 도입 효과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457200" y="5349240"/>
            <a:ext cx="246888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비용절감·CO₂·
장학금 효과 종합</a:t>
            </a:r>
          </a:p>
        </p:txBody>
      </p:sp>
      <p:sp>
        <p:nvSpPr>
          <p:cNvPr id="41" name="Rectangle 40"/>
          <p:cNvSpPr/>
          <p:nvPr/>
        </p:nvSpPr>
        <p:spPr>
          <a:xfrm>
            <a:off x="3246120" y="4800600"/>
            <a:ext cx="2743200" cy="1600200"/>
          </a:xfrm>
          <a:prstGeom prst="rect">
            <a:avLst/>
          </a:prstGeom>
          <a:solidFill>
            <a:srgbClr val="141F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Rectangle 41"/>
          <p:cNvSpPr/>
          <p:nvPr/>
        </p:nvSpPr>
        <p:spPr>
          <a:xfrm>
            <a:off x="3246120" y="4800600"/>
            <a:ext cx="45720" cy="1600200"/>
          </a:xfrm>
          <a:prstGeom prst="rect">
            <a:avLst/>
          </a:prstGeom>
          <a:solidFill>
            <a:srgbClr val="FBBF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3383280" y="4937760"/>
            <a:ext cx="24688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</a:rPr>
              <a:t>📋 보고서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3383280" y="5349240"/>
            <a:ext cx="246888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1페이지 요약
자동 생성</a:t>
            </a:r>
          </a:p>
        </p:txBody>
      </p:sp>
      <p:sp>
        <p:nvSpPr>
          <p:cNvPr id="45" name="Rectangle 44"/>
          <p:cNvSpPr/>
          <p:nvPr/>
        </p:nvSpPr>
        <p:spPr>
          <a:xfrm>
            <a:off x="6172200" y="4800600"/>
            <a:ext cx="2743200" cy="1600200"/>
          </a:xfrm>
          <a:prstGeom prst="rect">
            <a:avLst/>
          </a:prstGeom>
          <a:solidFill>
            <a:srgbClr val="141F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Rectangle 45"/>
          <p:cNvSpPr/>
          <p:nvPr/>
        </p:nvSpPr>
        <p:spPr>
          <a:xfrm>
            <a:off x="6172200" y="4800600"/>
            <a:ext cx="45720" cy="1600200"/>
          </a:xfrm>
          <a:prstGeom prst="rect">
            <a:avLst/>
          </a:prstGeom>
          <a:solidFill>
            <a:srgbClr val="FBBF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6309360" y="4937760"/>
            <a:ext cx="24688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</a:rPr>
              <a:t>⚡ 절감 솔루션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6309360" y="5349240"/>
            <a:ext cx="246888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제품·서비스
비교 분析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DF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005840"/>
          </a:xfrm>
          <a:prstGeom prst="rect">
            <a:avLst/>
          </a:prstGeom>
          <a:solidFill>
            <a:srgbClr val="1A29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182880"/>
            <a:ext cx="1097280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22C55E"/>
                </a:solidFill>
              </a:rPr>
              <a:t>05  포천교육지원청 적용 방안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65760" y="658368"/>
            <a:ext cx="10972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94A3B8"/>
                </a:solidFill>
              </a:rPr>
              <a:t>관내 학교 에너지 현황 파악 → 탄소중립 선도 교육청 브랜딩 → 절감 성과 장학금 환원</a:t>
            </a:r>
          </a:p>
        </p:txBody>
      </p:sp>
      <p:sp>
        <p:nvSpPr>
          <p:cNvPr id="5" name="Rectangle 4"/>
          <p:cNvSpPr/>
          <p:nvPr/>
        </p:nvSpPr>
        <p:spPr>
          <a:xfrm>
            <a:off x="365760" y="1143000"/>
            <a:ext cx="3611880" cy="4389120"/>
          </a:xfrm>
          <a:prstGeom prst="rect">
            <a:avLst/>
          </a:prstGeom>
          <a:solidFill>
            <a:srgbClr val="1A29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365760" y="1143000"/>
            <a:ext cx="3611880" cy="64008"/>
          </a:xfrm>
          <a:prstGeom prst="rect">
            <a:avLst/>
          </a:prstGeom>
          <a:solidFill>
            <a:srgbClr val="22C5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02920" y="1280160"/>
            <a:ext cx="1097280" cy="502920"/>
          </a:xfrm>
          <a:prstGeom prst="rect">
            <a:avLst/>
          </a:prstGeom>
          <a:solidFill>
            <a:srgbClr val="22C5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02920" y="1261872"/>
            <a:ext cx="109728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0F1923"/>
                </a:solidFill>
              </a:rPr>
              <a:t>1단계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1874519"/>
            <a:ext cx="3429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22C55E"/>
                </a:solidFill>
              </a:rPr>
              <a:t>파일럿 학교 선정
(2026 하반기)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2606040"/>
            <a:ext cx="3246120" cy="2651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CBD5E1"/>
                </a:solidFill>
              </a:rPr>
              <a:t>• 관내 중학교 2~3개교 선정
• 한전 청구서 데이터 수집
• School CO₂ 대시보드 적용
• 에너지 현황 분析 보고서 작성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251960" y="1143000"/>
            <a:ext cx="3611880" cy="4389120"/>
          </a:xfrm>
          <a:prstGeom prst="rect">
            <a:avLst/>
          </a:prstGeom>
          <a:solidFill>
            <a:srgbClr val="1A29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4251960" y="1143000"/>
            <a:ext cx="3611880" cy="64008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389120" y="1280160"/>
            <a:ext cx="1097280" cy="50292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389120" y="1261872"/>
            <a:ext cx="109728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0F1923"/>
                </a:solidFill>
              </a:rPr>
              <a:t>2단계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343400" y="1874519"/>
            <a:ext cx="3429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3B82F6"/>
                </a:solidFill>
              </a:rPr>
              <a:t>NDC 로드맵 수립
(2027 상반기)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434840" y="2606040"/>
            <a:ext cx="3246120" cy="2651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CBD5E1"/>
                </a:solidFill>
              </a:rPr>
              <a:t>• 학교별 2030 감축 목표 설정
• 절감 우선순위 선정
• LED·대기전력 차단 등 도입
• 교육청 단위 통합 보고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138160" y="1143000"/>
            <a:ext cx="3611880" cy="4389120"/>
          </a:xfrm>
          <a:prstGeom prst="rect">
            <a:avLst/>
          </a:prstGeom>
          <a:solidFill>
            <a:srgbClr val="1A29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8138160" y="1143000"/>
            <a:ext cx="3611880" cy="64008"/>
          </a:xfrm>
          <a:prstGeom prst="rect">
            <a:avLst/>
          </a:prstGeom>
          <a:solidFill>
            <a:srgbClr val="FBBF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8275320" y="1280160"/>
            <a:ext cx="1097280" cy="502920"/>
          </a:xfrm>
          <a:prstGeom prst="rect">
            <a:avLst/>
          </a:prstGeom>
          <a:solidFill>
            <a:srgbClr val="FBBF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8275320" y="1261872"/>
            <a:ext cx="109728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0F1923"/>
                </a:solidFill>
              </a:rPr>
              <a:t>3단계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229600" y="1874519"/>
            <a:ext cx="3429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FBBF24"/>
                </a:solidFill>
              </a:rPr>
              <a:t>성과 환원 체계
(2027 하반기~)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321040" y="2606040"/>
            <a:ext cx="3246120" cy="2651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CBD5E1"/>
                </a:solidFill>
              </a:rPr>
              <a:t>• 절감 전기요금 장학금 재원화
• 태양광 설치 타당성 검토
• 탄소중립 선도 교육청 인증
• 우수사례 교육부 보고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923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005840"/>
          </a:xfrm>
          <a:prstGeom prst="rect">
            <a:avLst/>
          </a:prstGeom>
          <a:solidFill>
            <a:srgbClr val="0D3B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182880"/>
            <a:ext cx="1097280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22C55E"/>
                </a:solidFill>
              </a:rPr>
              <a:t>06  기대 효과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65760" y="658368"/>
            <a:ext cx="10972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94A3B8"/>
                </a:solidFill>
              </a:rPr>
              <a:t>포천교육지원청 관내 학교 20개교 적용 시 추정 효과 (OO중학교 실데이터 기반 산출)</a:t>
            </a:r>
          </a:p>
        </p:txBody>
      </p:sp>
      <p:sp>
        <p:nvSpPr>
          <p:cNvPr id="5" name="Rectangle 4"/>
          <p:cNvSpPr/>
          <p:nvPr/>
        </p:nvSpPr>
        <p:spPr>
          <a:xfrm>
            <a:off x="365760" y="1143000"/>
            <a:ext cx="2743200" cy="4114800"/>
          </a:xfrm>
          <a:prstGeom prst="rect">
            <a:avLst/>
          </a:prstGeom>
          <a:solidFill>
            <a:srgbClr val="141F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365760" y="1143000"/>
            <a:ext cx="2743200" cy="64008"/>
          </a:xfrm>
          <a:prstGeom prst="rect">
            <a:avLst/>
          </a:prstGeom>
          <a:solidFill>
            <a:srgbClr val="22C5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371600" y="1280160"/>
            <a:ext cx="8229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600" b="0" i="0">
                <a:solidFill>
                  <a:srgbClr val="FFFFFF"/>
                </a:solidFill>
              </a:rPr>
              <a:t>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011680"/>
            <a:ext cx="25603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</a:rPr>
              <a:t>에너지 비용 절감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2514600"/>
            <a:ext cx="256032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22C55E"/>
                </a:solidFill>
              </a:rPr>
              <a:t>연간 약
6억원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3383280"/>
            <a:ext cx="256032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94A3B8"/>
                </a:solidFill>
              </a:rPr>
              <a:t>20개교 × 3,000만원 절감
(낭비 제거 기준)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291840" y="1143000"/>
            <a:ext cx="2743200" cy="4114800"/>
          </a:xfrm>
          <a:prstGeom prst="rect">
            <a:avLst/>
          </a:prstGeom>
          <a:solidFill>
            <a:srgbClr val="141F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3291840" y="1143000"/>
            <a:ext cx="2743200" cy="64008"/>
          </a:xfrm>
          <a:prstGeom prst="rect">
            <a:avLst/>
          </a:prstGeom>
          <a:solidFill>
            <a:srgbClr val="22C5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297680" y="1280160"/>
            <a:ext cx="8229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600" b="0" i="0">
                <a:solidFill>
                  <a:srgbClr val="FFFFFF"/>
                </a:solidFill>
              </a:rPr>
              <a:t>🌿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383280" y="2011680"/>
            <a:ext cx="25603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</a:rPr>
              <a:t>탄소 감축량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383280" y="2514600"/>
            <a:ext cx="256032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22C55E"/>
                </a:solidFill>
              </a:rPr>
              <a:t>연간 약
890 tCO₂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383280" y="3383280"/>
            <a:ext cx="256032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94A3B8"/>
                </a:solidFill>
              </a:rPr>
              <a:t>학교당 44.84 tCO₂ × 20교
2030 NDC 32.8% 달성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217920" y="1143000"/>
            <a:ext cx="2743200" cy="4114800"/>
          </a:xfrm>
          <a:prstGeom prst="rect">
            <a:avLst/>
          </a:prstGeom>
          <a:solidFill>
            <a:srgbClr val="141F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6217920" y="1143000"/>
            <a:ext cx="2743200" cy="64008"/>
          </a:xfrm>
          <a:prstGeom prst="rect">
            <a:avLst/>
          </a:prstGeom>
          <a:solidFill>
            <a:srgbClr val="22C5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7223760" y="1280160"/>
            <a:ext cx="8229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600" b="0" i="0">
                <a:solidFill>
                  <a:srgbClr val="FFFFFF"/>
                </a:solidFill>
              </a:rPr>
              <a:t>🎓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309360" y="2011680"/>
            <a:ext cx="25603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</a:rPr>
              <a:t>장학금 환원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309360" y="2514600"/>
            <a:ext cx="256032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22C55E"/>
                </a:solidFill>
              </a:rPr>
              <a:t>연간 약
1.2억원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309360" y="3383280"/>
            <a:ext cx="256032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94A3B8"/>
                </a:solidFill>
              </a:rPr>
              <a:t>절감액의 20% 장학금 재원
학생당 수혜 증가</a:t>
            </a:r>
          </a:p>
        </p:txBody>
      </p:sp>
      <p:sp>
        <p:nvSpPr>
          <p:cNvPr id="23" name="Rectangle 22"/>
          <p:cNvSpPr/>
          <p:nvPr/>
        </p:nvSpPr>
        <p:spPr>
          <a:xfrm>
            <a:off x="9144000" y="1143000"/>
            <a:ext cx="2743200" cy="4114800"/>
          </a:xfrm>
          <a:prstGeom prst="rect">
            <a:avLst/>
          </a:prstGeom>
          <a:solidFill>
            <a:srgbClr val="141F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9144000" y="1143000"/>
            <a:ext cx="2743200" cy="64008"/>
          </a:xfrm>
          <a:prstGeom prst="rect">
            <a:avLst/>
          </a:prstGeom>
          <a:solidFill>
            <a:srgbClr val="22C5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10149840" y="1280160"/>
            <a:ext cx="8229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600" b="0" i="0">
                <a:solidFill>
                  <a:srgbClr val="FFFFFF"/>
                </a:solidFill>
              </a:rPr>
              <a:t>🏆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235440" y="2011680"/>
            <a:ext cx="25603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</a:rPr>
              <a:t>교육청 브랜딩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235440" y="2514600"/>
            <a:ext cx="256032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22C55E"/>
                </a:solidFill>
              </a:rPr>
              <a:t>탄소중립
선도 인증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9235440" y="3383280"/>
            <a:ext cx="256032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94A3B8"/>
                </a:solidFill>
              </a:rPr>
              <a:t>교육부 우수 교육청 선정
지역사회 ESG 선도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DF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005840"/>
          </a:xfrm>
          <a:prstGeom prst="rect">
            <a:avLst/>
          </a:prstGeom>
          <a:solidFill>
            <a:srgbClr val="1A29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182880"/>
            <a:ext cx="1097280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22C55E"/>
                </a:solidFill>
              </a:rPr>
              <a:t>07  서비스 제공 흐름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65760" y="658368"/>
            <a:ext cx="10972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94A3B8"/>
                </a:solidFill>
              </a:rPr>
              <a:t>교육청·학교·플랫폼 3자 협력 구조 — 무료 파일럿 → 성과 확인 후 확대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1645920"/>
            <a:ext cx="1737360" cy="1828800"/>
          </a:xfrm>
          <a:prstGeom prst="rect">
            <a:avLst/>
          </a:prstGeom>
          <a:solidFill>
            <a:srgbClr val="1A29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457200" y="1645920"/>
            <a:ext cx="1737360" cy="64008"/>
          </a:xfrm>
          <a:prstGeom prst="rect">
            <a:avLst/>
          </a:prstGeom>
          <a:solidFill>
            <a:srgbClr val="22C5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28800"/>
            <a:ext cx="914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0" i="0">
                <a:solidFill>
                  <a:srgbClr val="FFFFFF"/>
                </a:solidFill>
              </a:rPr>
              <a:t>📋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02920" y="2606040"/>
            <a:ext cx="16459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</a:rPr>
              <a:t>협조 공문
발송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148840" y="2286000"/>
            <a:ext cx="6400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 i="0">
                <a:solidFill>
                  <a:srgbClr val="22C55E"/>
                </a:solidFill>
              </a:rPr>
              <a:t>→</a:t>
            </a:r>
          </a:p>
        </p:txBody>
      </p:sp>
      <p:sp>
        <p:nvSpPr>
          <p:cNvPr id="10" name="Rectangle 9"/>
          <p:cNvSpPr/>
          <p:nvPr/>
        </p:nvSpPr>
        <p:spPr>
          <a:xfrm>
            <a:off x="2331720" y="1645920"/>
            <a:ext cx="1737360" cy="1828800"/>
          </a:xfrm>
          <a:prstGeom prst="rect">
            <a:avLst/>
          </a:prstGeom>
          <a:solidFill>
            <a:srgbClr val="1A29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2331720" y="1645920"/>
            <a:ext cx="1737360" cy="64008"/>
          </a:xfrm>
          <a:prstGeom prst="rect">
            <a:avLst/>
          </a:prstGeom>
          <a:solidFill>
            <a:srgbClr val="22C5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2743200" y="1828800"/>
            <a:ext cx="914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0" i="0">
                <a:solidFill>
                  <a:srgbClr val="FFFFFF"/>
                </a:solidFill>
              </a:rPr>
              <a:t>📊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377439" y="2606040"/>
            <a:ext cx="16459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</a:rPr>
              <a:t>에너지 데이터
수집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023360" y="2286000"/>
            <a:ext cx="6400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 i="0">
                <a:solidFill>
                  <a:srgbClr val="22C55E"/>
                </a:solidFill>
              </a:rPr>
              <a:t>→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206240" y="1645920"/>
            <a:ext cx="1737360" cy="1828800"/>
          </a:xfrm>
          <a:prstGeom prst="rect">
            <a:avLst/>
          </a:prstGeom>
          <a:solidFill>
            <a:srgbClr val="1A29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4206240" y="1645920"/>
            <a:ext cx="1737360" cy="64008"/>
          </a:xfrm>
          <a:prstGeom prst="rect">
            <a:avLst/>
          </a:prstGeom>
          <a:solidFill>
            <a:srgbClr val="22C5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4617720" y="1828800"/>
            <a:ext cx="914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0" i="0">
                <a:solidFill>
                  <a:srgbClr val="FFFFFF"/>
                </a:solidFill>
              </a:rPr>
              <a:t>🖥️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251959" y="2606040"/>
            <a:ext cx="16459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</a:rPr>
              <a:t>대시보드
분析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897879" y="2286000"/>
            <a:ext cx="6400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 i="0">
                <a:solidFill>
                  <a:srgbClr val="22C55E"/>
                </a:solidFill>
              </a:rPr>
              <a:t>→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080760" y="1645920"/>
            <a:ext cx="1737360" cy="1828800"/>
          </a:xfrm>
          <a:prstGeom prst="rect">
            <a:avLst/>
          </a:prstGeom>
          <a:solidFill>
            <a:srgbClr val="1A29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6080760" y="1645920"/>
            <a:ext cx="1737360" cy="64008"/>
          </a:xfrm>
          <a:prstGeom prst="rect">
            <a:avLst/>
          </a:prstGeom>
          <a:solidFill>
            <a:srgbClr val="22C5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6492240" y="1828800"/>
            <a:ext cx="914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0" i="0">
                <a:solidFill>
                  <a:srgbClr val="FFFFFF"/>
                </a:solidFill>
              </a:rPr>
              <a:t>📈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126480" y="2606040"/>
            <a:ext cx="16459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</a:rPr>
              <a:t>NDC 로드맵
수립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772400" y="2286000"/>
            <a:ext cx="6400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 i="0">
                <a:solidFill>
                  <a:srgbClr val="22C55E"/>
                </a:solidFill>
              </a:rPr>
              <a:t>→</a:t>
            </a:r>
          </a:p>
        </p:txBody>
      </p:sp>
      <p:sp>
        <p:nvSpPr>
          <p:cNvPr id="25" name="Rectangle 24"/>
          <p:cNvSpPr/>
          <p:nvPr/>
        </p:nvSpPr>
        <p:spPr>
          <a:xfrm>
            <a:off x="7955279" y="1645920"/>
            <a:ext cx="1737360" cy="1828800"/>
          </a:xfrm>
          <a:prstGeom prst="rect">
            <a:avLst/>
          </a:prstGeom>
          <a:solidFill>
            <a:srgbClr val="1A29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7955279" y="1645920"/>
            <a:ext cx="1737360" cy="64008"/>
          </a:xfrm>
          <a:prstGeom prst="rect">
            <a:avLst/>
          </a:prstGeom>
          <a:solidFill>
            <a:srgbClr val="22C5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8366759" y="1828800"/>
            <a:ext cx="914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0" i="0">
                <a:solidFill>
                  <a:srgbClr val="FFFFFF"/>
                </a:solidFill>
              </a:rPr>
              <a:t>💡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001000" y="2606040"/>
            <a:ext cx="16459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</a:rPr>
              <a:t>절감 조치
실행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9646919" y="2286000"/>
            <a:ext cx="6400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 i="0">
                <a:solidFill>
                  <a:srgbClr val="22C55E"/>
                </a:solidFill>
              </a:rPr>
              <a:t>→</a:t>
            </a:r>
          </a:p>
        </p:txBody>
      </p:sp>
      <p:sp>
        <p:nvSpPr>
          <p:cNvPr id="30" name="Rectangle 29"/>
          <p:cNvSpPr/>
          <p:nvPr/>
        </p:nvSpPr>
        <p:spPr>
          <a:xfrm>
            <a:off x="9829800" y="1645920"/>
            <a:ext cx="1737360" cy="1828800"/>
          </a:xfrm>
          <a:prstGeom prst="rect">
            <a:avLst/>
          </a:prstGeom>
          <a:solidFill>
            <a:srgbClr val="1A29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9829800" y="1645920"/>
            <a:ext cx="1737360" cy="64008"/>
          </a:xfrm>
          <a:prstGeom prst="rect">
            <a:avLst/>
          </a:prstGeom>
          <a:solidFill>
            <a:srgbClr val="22C5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10241280" y="1828800"/>
            <a:ext cx="914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0" i="0">
                <a:solidFill>
                  <a:srgbClr val="FFFFFF"/>
                </a:solidFill>
              </a:rPr>
              <a:t>💰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9875520" y="2606040"/>
            <a:ext cx="16459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</a:rPr>
              <a:t>절감 성과
장학금 환원</a:t>
            </a:r>
          </a:p>
        </p:txBody>
      </p:sp>
      <p:sp>
        <p:nvSpPr>
          <p:cNvPr id="34" name="Rectangle 33"/>
          <p:cNvSpPr/>
          <p:nvPr/>
        </p:nvSpPr>
        <p:spPr>
          <a:xfrm>
            <a:off x="365760" y="3794760"/>
            <a:ext cx="11457432" cy="2148840"/>
          </a:xfrm>
          <a:prstGeom prst="rect">
            <a:avLst/>
          </a:prstGeom>
          <a:solidFill>
            <a:srgbClr val="1A29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365760" y="3794760"/>
            <a:ext cx="54864" cy="214884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594360" y="3840480"/>
            <a:ext cx="27432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3B82F6"/>
                </a:solidFill>
              </a:rPr>
              <a:t>역할 분담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594360" y="4315968"/>
            <a:ext cx="32004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</a:rPr>
              <a:t>🏫 포천교육지원청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3931920" y="4315968"/>
            <a:ext cx="768096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94A3B8"/>
                </a:solidFill>
              </a:rPr>
              <a:t>협조 공문 발송, 학교 데이터 수집 협조, 예산 계획 수립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594360" y="4791456"/>
            <a:ext cx="32004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</a:rPr>
              <a:t>🏠 학교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3931920" y="4791456"/>
            <a:ext cx="768096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94A3B8"/>
                </a:solidFill>
              </a:rPr>
              <a:t>한전 청구서 월별 데이터 제공, 절감 조치 실행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594360" y="5266944"/>
            <a:ext cx="32004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</a:rPr>
              <a:t>🌿 에이오지히팅시스템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3931920" y="5266944"/>
            <a:ext cx="768096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94A3B8"/>
                </a:solidFill>
              </a:rPr>
              <a:t>School CO₂ 플랫폼 제공, 분析 보고서 작성, 기술 지원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923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A141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16653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502920" y="0"/>
            <a:ext cx="11686032" cy="64008"/>
          </a:xfrm>
          <a:prstGeom prst="rect">
            <a:avLst/>
          </a:prstGeom>
          <a:solidFill>
            <a:srgbClr val="22C5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1188720"/>
            <a:ext cx="100584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FFFFFF"/>
                </a:solidFill>
              </a:rPr>
              <a:t>포천 학교들의 탄소중립,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2011680"/>
            <a:ext cx="100584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22C55E"/>
                </a:solidFill>
              </a:rPr>
              <a:t>School CO₂와 함께 시작합니다</a:t>
            </a:r>
          </a:p>
        </p:txBody>
      </p:sp>
      <p:sp>
        <p:nvSpPr>
          <p:cNvPr id="7" name="Rectangle 6"/>
          <p:cNvSpPr/>
          <p:nvPr/>
        </p:nvSpPr>
        <p:spPr>
          <a:xfrm>
            <a:off x="914400" y="3017520"/>
            <a:ext cx="5029200" cy="36576"/>
          </a:xfrm>
          <a:prstGeom prst="rect">
            <a:avLst/>
          </a:prstGeom>
          <a:solidFill>
            <a:srgbClr val="22C5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914400" y="3200400"/>
            <a:ext cx="64008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86EFAC"/>
                </a:solidFill>
              </a:rPr>
              <a:t>🌐  school-co2.pages.dev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3749039"/>
            <a:ext cx="64008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94A3B8"/>
                </a:solidFill>
              </a:rPr>
              <a:t>📧  riskmgr12345@gmail.com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4251960"/>
            <a:ext cx="64008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94A3B8"/>
                </a:solidFill>
              </a:rPr>
              <a:t>🏢  주식회사 에이오지히팅시스템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14400" y="4754880"/>
            <a:ext cx="64008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64748B"/>
                </a:solidFill>
              </a:rPr>
              <a:t>👤  대표 이희곤  |  사업자 426-87-00673</a:t>
            </a:r>
          </a:p>
        </p:txBody>
      </p:sp>
      <p:sp>
        <p:nvSpPr>
          <p:cNvPr id="12" name="Rectangle 11"/>
          <p:cNvSpPr/>
          <p:nvPr/>
        </p:nvSpPr>
        <p:spPr>
          <a:xfrm>
            <a:off x="914400" y="5669280"/>
            <a:ext cx="5029200" cy="777240"/>
          </a:xfrm>
          <a:prstGeom prst="rect">
            <a:avLst/>
          </a:prstGeom>
          <a:solidFill>
            <a:srgbClr val="0D3B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051560" y="5806440"/>
            <a:ext cx="47548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22C55E"/>
                </a:solidFill>
              </a:rPr>
              <a:t>파일럿 학교 2~3개교 무료 분析 제공 — 지금 바로 협의 가능합니다</a:t>
            </a:r>
          </a:p>
        </p:txBody>
      </p:sp>
      <p:sp>
        <p:nvSpPr>
          <p:cNvPr id="14" name="Rectangle 13"/>
          <p:cNvSpPr/>
          <p:nvPr/>
        </p:nvSpPr>
        <p:spPr>
          <a:xfrm>
            <a:off x="8229600" y="1371600"/>
            <a:ext cx="3657600" cy="4114800"/>
          </a:xfrm>
          <a:prstGeom prst="rect">
            <a:avLst/>
          </a:prstGeom>
          <a:solidFill>
            <a:srgbClr val="0D3B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412480" y="2011680"/>
            <a:ext cx="329184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400" b="1" i="0">
                <a:solidFill>
                  <a:srgbClr val="22C55E"/>
                </a:solidFill>
              </a:rPr>
              <a:t>School
CO₂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412480" y="3931920"/>
            <a:ext cx="329184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 i="0">
                <a:solidFill>
                  <a:srgbClr val="86EFAC"/>
                </a:solidFill>
              </a:rPr>
              <a:t>학교 탄소중립
에너지 최적화 플랫폼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